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12" r:id="rId2"/>
    <p:sldId id="314" r:id="rId3"/>
    <p:sldId id="308" r:id="rId4"/>
    <p:sldId id="311" r:id="rId5"/>
    <p:sldId id="276" r:id="rId6"/>
    <p:sldId id="279" r:id="rId7"/>
    <p:sldId id="281" r:id="rId8"/>
  </p:sldIdLst>
  <p:sldSz cx="111125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Биболова Майра Идрисовна" initials="БМИ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488" autoAdjust="0"/>
  </p:normalViewPr>
  <p:slideViewPr>
    <p:cSldViewPr snapToGrid="0">
      <p:cViewPr varScale="1">
        <p:scale>
          <a:sx n="76" d="100"/>
          <a:sy n="76" d="100"/>
        </p:scale>
        <p:origin x="-492" y="-90"/>
      </p:cViewPr>
      <p:guideLst>
        <p:guide orient="horz" pos="2160"/>
        <p:guide pos="35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28745701862912E-2"/>
          <c:y val="0.21059517136356376"/>
          <c:w val="0.93454250859627419"/>
          <c:h val="0.474623238368196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Активы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22461</c:v>
                </c:pt>
                <c:pt idx="1">
                  <c:v>24327</c:v>
                </c:pt>
                <c:pt idx="2">
                  <c:v>25645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39-4B3B-8473-BE1EB471D4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Капитал</c:v>
                </c:pt>
              </c:strCache>
            </c:strRef>
          </c:tx>
          <c:spPr>
            <a:noFill/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3"/>
                <c:pt idx="0">
                  <c:v>10992</c:v>
                </c:pt>
                <c:pt idx="1">
                  <c:v>11824</c:v>
                </c:pt>
                <c:pt idx="2">
                  <c:v>12872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39-4B3B-8473-BE1EB471D45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Обязательства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2879201714490067E-3"/>
                  <c:y val="-1.9952950837186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EE5-432A-8395-090C7D474A2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5252801142993378E-3"/>
                  <c:y val="-3.3254918061976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EE5-432A-8395-090C7D474A2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626400571496689E-3"/>
                  <c:y val="-4.6556885286767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C34-4972-92D4-D8F803F4C9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3"/>
                <c:pt idx="0">
                  <c:v>11469</c:v>
                </c:pt>
                <c:pt idx="1">
                  <c:v>12503</c:v>
                </c:pt>
                <c:pt idx="2">
                  <c:v>12773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239-4B3B-8473-BE1EB471D4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370560"/>
        <c:axId val="90367104"/>
      </c:barChart>
      <c:catAx>
        <c:axId val="8837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0367104"/>
        <c:crosses val="autoZero"/>
        <c:auto val="1"/>
        <c:lblAlgn val="ctr"/>
        <c:lblOffset val="100"/>
        <c:noMultiLvlLbl val="0"/>
      </c:catAx>
      <c:valAx>
        <c:axId val="90367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8370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70538510332279"/>
          <c:y val="2.6769307660103395E-2"/>
          <c:w val="0.57029461489667721"/>
          <c:h val="0.12692904709734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28745701862912E-2"/>
          <c:y val="0.21059517136356376"/>
          <c:w val="0.93454250859627419"/>
          <c:h val="0.61344858809075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Активы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1269</c:v>
                </c:pt>
                <c:pt idx="1">
                  <c:v>1198</c:v>
                </c:pt>
                <c:pt idx="2">
                  <c:v>1627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FA-48BD-9077-F910C0AB506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Капитал</c:v>
                </c:pt>
              </c:strCache>
            </c:strRef>
          </c:tx>
          <c:spPr>
            <a:noFill/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3"/>
                <c:pt idx="0">
                  <c:v>380</c:v>
                </c:pt>
                <c:pt idx="1">
                  <c:v>256</c:v>
                </c:pt>
                <c:pt idx="2">
                  <c:v>193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FA-48BD-9077-F910C0AB506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Обязательства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3"/>
                <c:pt idx="0">
                  <c:v>889</c:v>
                </c:pt>
                <c:pt idx="1">
                  <c:v>942</c:v>
                </c:pt>
                <c:pt idx="2">
                  <c:v>1434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3FA-48BD-9077-F910C0AB5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258624"/>
        <c:axId val="23260160"/>
      </c:barChart>
      <c:catAx>
        <c:axId val="2325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3260160"/>
        <c:crosses val="autoZero"/>
        <c:auto val="1"/>
        <c:lblAlgn val="ctr"/>
        <c:lblOffset val="100"/>
        <c:noMultiLvlLbl val="0"/>
      </c:catAx>
      <c:valAx>
        <c:axId val="232601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25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570655551856552"/>
          <c:y val="2.6769307660103395E-2"/>
          <c:w val="0.62429344448143442"/>
          <c:h val="0.102421596809519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58E6A-0C58-47E2-A017-EC75BE840F2C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1143000"/>
            <a:ext cx="5000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7CC2A-1EC4-4C46-ACF6-167FB4BE9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64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7CC2A-1EC4-4C46-ACF6-167FB4BE91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7CC2A-1EC4-4C46-ACF6-167FB4BE918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062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7CC2A-1EC4-4C46-ACF6-167FB4BE91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118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7CC2A-1EC4-4C46-ACF6-167FB4BE91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53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7CC2A-1EC4-4C46-ACF6-167FB4BE918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41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7CC2A-1EC4-4C46-ACF6-167FB4BE918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65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9063" y="1122363"/>
            <a:ext cx="8334375" cy="2387600"/>
          </a:xfrm>
        </p:spPr>
        <p:txBody>
          <a:bodyPr anchor="b"/>
          <a:lstStyle>
            <a:lvl1pPr algn="ctr">
              <a:defRPr sz="546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9063" y="3602038"/>
            <a:ext cx="8334375" cy="1655762"/>
          </a:xfrm>
        </p:spPr>
        <p:txBody>
          <a:bodyPr/>
          <a:lstStyle>
            <a:lvl1pPr marL="0" indent="0" algn="ctr">
              <a:buNone/>
              <a:defRPr sz="2188"/>
            </a:lvl1pPr>
            <a:lvl2pPr marL="416738" indent="0" algn="ctr">
              <a:buNone/>
              <a:defRPr sz="1823"/>
            </a:lvl2pPr>
            <a:lvl3pPr marL="833476" indent="0" algn="ctr">
              <a:buNone/>
              <a:defRPr sz="1641"/>
            </a:lvl3pPr>
            <a:lvl4pPr marL="1250213" indent="0" algn="ctr">
              <a:buNone/>
              <a:defRPr sz="1458"/>
            </a:lvl4pPr>
            <a:lvl5pPr marL="1666951" indent="0" algn="ctr">
              <a:buNone/>
              <a:defRPr sz="1458"/>
            </a:lvl5pPr>
            <a:lvl6pPr marL="2083689" indent="0" algn="ctr">
              <a:buNone/>
              <a:defRPr sz="1458"/>
            </a:lvl6pPr>
            <a:lvl7pPr marL="2500427" indent="0" algn="ctr">
              <a:buNone/>
              <a:defRPr sz="1458"/>
            </a:lvl7pPr>
            <a:lvl8pPr marL="2917165" indent="0" algn="ctr">
              <a:buNone/>
              <a:defRPr sz="1458"/>
            </a:lvl8pPr>
            <a:lvl9pPr marL="3333902" indent="0" algn="ctr">
              <a:buNone/>
              <a:defRPr sz="1458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5260-1ACB-4C0B-B70E-2F10738FADC1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95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5260-1ACB-4C0B-B70E-2F10738FADC1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37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2383" y="365125"/>
            <a:ext cx="2396133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3984" y="365125"/>
            <a:ext cx="7049492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5260-1ACB-4C0B-B70E-2F10738FADC1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21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5260-1ACB-4C0B-B70E-2F10738FADC1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92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197" y="1709739"/>
            <a:ext cx="9584531" cy="2852737"/>
          </a:xfrm>
        </p:spPr>
        <p:txBody>
          <a:bodyPr anchor="b"/>
          <a:lstStyle>
            <a:lvl1pPr>
              <a:defRPr sz="546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197" y="4589464"/>
            <a:ext cx="9584531" cy="1500187"/>
          </a:xfrm>
        </p:spPr>
        <p:txBody>
          <a:bodyPr/>
          <a:lstStyle>
            <a:lvl1pPr marL="0" indent="0">
              <a:buNone/>
              <a:defRPr sz="2188">
                <a:solidFill>
                  <a:schemeClr val="tx1">
                    <a:tint val="75000"/>
                  </a:schemeClr>
                </a:solidFill>
              </a:defRPr>
            </a:lvl1pPr>
            <a:lvl2pPr marL="416738" indent="0">
              <a:buNone/>
              <a:defRPr sz="1823">
                <a:solidFill>
                  <a:schemeClr val="tx1">
                    <a:tint val="75000"/>
                  </a:schemeClr>
                </a:solidFill>
              </a:defRPr>
            </a:lvl2pPr>
            <a:lvl3pPr marL="833476" indent="0">
              <a:buNone/>
              <a:defRPr sz="1641">
                <a:solidFill>
                  <a:schemeClr val="tx1">
                    <a:tint val="75000"/>
                  </a:schemeClr>
                </a:solidFill>
              </a:defRPr>
            </a:lvl3pPr>
            <a:lvl4pPr marL="1250213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4pPr>
            <a:lvl5pPr marL="1666951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5pPr>
            <a:lvl6pPr marL="2083689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6pPr>
            <a:lvl7pPr marL="2500427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7pPr>
            <a:lvl8pPr marL="2917165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8pPr>
            <a:lvl9pPr marL="3333902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5260-1ACB-4C0B-B70E-2F10738FADC1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18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3984" y="1825625"/>
            <a:ext cx="472281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5703" y="1825625"/>
            <a:ext cx="472281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5260-1ACB-4C0B-B70E-2F10738FADC1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3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432" y="365126"/>
            <a:ext cx="958453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432" y="1681163"/>
            <a:ext cx="4701108" cy="823912"/>
          </a:xfrm>
        </p:spPr>
        <p:txBody>
          <a:bodyPr anchor="b"/>
          <a:lstStyle>
            <a:lvl1pPr marL="0" indent="0">
              <a:buNone/>
              <a:defRPr sz="2188" b="1"/>
            </a:lvl1pPr>
            <a:lvl2pPr marL="416738" indent="0">
              <a:buNone/>
              <a:defRPr sz="1823" b="1"/>
            </a:lvl2pPr>
            <a:lvl3pPr marL="833476" indent="0">
              <a:buNone/>
              <a:defRPr sz="1641" b="1"/>
            </a:lvl3pPr>
            <a:lvl4pPr marL="1250213" indent="0">
              <a:buNone/>
              <a:defRPr sz="1458" b="1"/>
            </a:lvl4pPr>
            <a:lvl5pPr marL="1666951" indent="0">
              <a:buNone/>
              <a:defRPr sz="1458" b="1"/>
            </a:lvl5pPr>
            <a:lvl6pPr marL="2083689" indent="0">
              <a:buNone/>
              <a:defRPr sz="1458" b="1"/>
            </a:lvl6pPr>
            <a:lvl7pPr marL="2500427" indent="0">
              <a:buNone/>
              <a:defRPr sz="1458" b="1"/>
            </a:lvl7pPr>
            <a:lvl8pPr marL="2917165" indent="0">
              <a:buNone/>
              <a:defRPr sz="1458" b="1"/>
            </a:lvl8pPr>
            <a:lvl9pPr marL="3333902" indent="0">
              <a:buNone/>
              <a:defRPr sz="145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32" y="2505075"/>
            <a:ext cx="470110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5703" y="1681163"/>
            <a:ext cx="4724260" cy="823912"/>
          </a:xfrm>
        </p:spPr>
        <p:txBody>
          <a:bodyPr anchor="b"/>
          <a:lstStyle>
            <a:lvl1pPr marL="0" indent="0">
              <a:buNone/>
              <a:defRPr sz="2188" b="1"/>
            </a:lvl1pPr>
            <a:lvl2pPr marL="416738" indent="0">
              <a:buNone/>
              <a:defRPr sz="1823" b="1"/>
            </a:lvl2pPr>
            <a:lvl3pPr marL="833476" indent="0">
              <a:buNone/>
              <a:defRPr sz="1641" b="1"/>
            </a:lvl3pPr>
            <a:lvl4pPr marL="1250213" indent="0">
              <a:buNone/>
              <a:defRPr sz="1458" b="1"/>
            </a:lvl4pPr>
            <a:lvl5pPr marL="1666951" indent="0">
              <a:buNone/>
              <a:defRPr sz="1458" b="1"/>
            </a:lvl5pPr>
            <a:lvl6pPr marL="2083689" indent="0">
              <a:buNone/>
              <a:defRPr sz="1458" b="1"/>
            </a:lvl6pPr>
            <a:lvl7pPr marL="2500427" indent="0">
              <a:buNone/>
              <a:defRPr sz="1458" b="1"/>
            </a:lvl7pPr>
            <a:lvl8pPr marL="2917165" indent="0">
              <a:buNone/>
              <a:defRPr sz="1458" b="1"/>
            </a:lvl8pPr>
            <a:lvl9pPr marL="3333902" indent="0">
              <a:buNone/>
              <a:defRPr sz="145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25703" y="2505075"/>
            <a:ext cx="472426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5260-1ACB-4C0B-B70E-2F10738FADC1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91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5260-1ACB-4C0B-B70E-2F10738FADC1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85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5260-1ACB-4C0B-B70E-2F10738FADC1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53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432" y="457200"/>
            <a:ext cx="3584070" cy="1600200"/>
          </a:xfrm>
        </p:spPr>
        <p:txBody>
          <a:bodyPr anchor="b"/>
          <a:lstStyle>
            <a:lvl1pPr>
              <a:defRPr sz="29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260" y="987426"/>
            <a:ext cx="5625703" cy="4873625"/>
          </a:xfrm>
        </p:spPr>
        <p:txBody>
          <a:bodyPr/>
          <a:lstStyle>
            <a:lvl1pPr>
              <a:defRPr sz="2917"/>
            </a:lvl1pPr>
            <a:lvl2pPr>
              <a:defRPr sz="2552"/>
            </a:lvl2pPr>
            <a:lvl3pPr>
              <a:defRPr sz="2188"/>
            </a:lvl3pPr>
            <a:lvl4pPr>
              <a:defRPr sz="1823"/>
            </a:lvl4pPr>
            <a:lvl5pPr>
              <a:defRPr sz="1823"/>
            </a:lvl5pPr>
            <a:lvl6pPr>
              <a:defRPr sz="1823"/>
            </a:lvl6pPr>
            <a:lvl7pPr>
              <a:defRPr sz="1823"/>
            </a:lvl7pPr>
            <a:lvl8pPr>
              <a:defRPr sz="1823"/>
            </a:lvl8pPr>
            <a:lvl9pPr>
              <a:defRPr sz="182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432" y="2057400"/>
            <a:ext cx="3584070" cy="3811588"/>
          </a:xfrm>
        </p:spPr>
        <p:txBody>
          <a:bodyPr/>
          <a:lstStyle>
            <a:lvl1pPr marL="0" indent="0">
              <a:buNone/>
              <a:defRPr sz="1458"/>
            </a:lvl1pPr>
            <a:lvl2pPr marL="416738" indent="0">
              <a:buNone/>
              <a:defRPr sz="1276"/>
            </a:lvl2pPr>
            <a:lvl3pPr marL="833476" indent="0">
              <a:buNone/>
              <a:defRPr sz="1094"/>
            </a:lvl3pPr>
            <a:lvl4pPr marL="1250213" indent="0">
              <a:buNone/>
              <a:defRPr sz="912"/>
            </a:lvl4pPr>
            <a:lvl5pPr marL="1666951" indent="0">
              <a:buNone/>
              <a:defRPr sz="912"/>
            </a:lvl5pPr>
            <a:lvl6pPr marL="2083689" indent="0">
              <a:buNone/>
              <a:defRPr sz="912"/>
            </a:lvl6pPr>
            <a:lvl7pPr marL="2500427" indent="0">
              <a:buNone/>
              <a:defRPr sz="912"/>
            </a:lvl7pPr>
            <a:lvl8pPr marL="2917165" indent="0">
              <a:buNone/>
              <a:defRPr sz="912"/>
            </a:lvl8pPr>
            <a:lvl9pPr marL="3333902" indent="0">
              <a:buNone/>
              <a:defRPr sz="9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5260-1ACB-4C0B-B70E-2F10738FADC1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72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432" y="457200"/>
            <a:ext cx="3584070" cy="1600200"/>
          </a:xfrm>
        </p:spPr>
        <p:txBody>
          <a:bodyPr anchor="b"/>
          <a:lstStyle>
            <a:lvl1pPr>
              <a:defRPr sz="29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4260" y="987426"/>
            <a:ext cx="5625703" cy="4873625"/>
          </a:xfrm>
        </p:spPr>
        <p:txBody>
          <a:bodyPr anchor="t"/>
          <a:lstStyle>
            <a:lvl1pPr marL="0" indent="0">
              <a:buNone/>
              <a:defRPr sz="2917"/>
            </a:lvl1pPr>
            <a:lvl2pPr marL="416738" indent="0">
              <a:buNone/>
              <a:defRPr sz="2552"/>
            </a:lvl2pPr>
            <a:lvl3pPr marL="833476" indent="0">
              <a:buNone/>
              <a:defRPr sz="2188"/>
            </a:lvl3pPr>
            <a:lvl4pPr marL="1250213" indent="0">
              <a:buNone/>
              <a:defRPr sz="1823"/>
            </a:lvl4pPr>
            <a:lvl5pPr marL="1666951" indent="0">
              <a:buNone/>
              <a:defRPr sz="1823"/>
            </a:lvl5pPr>
            <a:lvl6pPr marL="2083689" indent="0">
              <a:buNone/>
              <a:defRPr sz="1823"/>
            </a:lvl6pPr>
            <a:lvl7pPr marL="2500427" indent="0">
              <a:buNone/>
              <a:defRPr sz="1823"/>
            </a:lvl7pPr>
            <a:lvl8pPr marL="2917165" indent="0">
              <a:buNone/>
              <a:defRPr sz="1823"/>
            </a:lvl8pPr>
            <a:lvl9pPr marL="3333902" indent="0">
              <a:buNone/>
              <a:defRPr sz="182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432" y="2057400"/>
            <a:ext cx="3584070" cy="3811588"/>
          </a:xfrm>
        </p:spPr>
        <p:txBody>
          <a:bodyPr/>
          <a:lstStyle>
            <a:lvl1pPr marL="0" indent="0">
              <a:buNone/>
              <a:defRPr sz="1458"/>
            </a:lvl1pPr>
            <a:lvl2pPr marL="416738" indent="0">
              <a:buNone/>
              <a:defRPr sz="1276"/>
            </a:lvl2pPr>
            <a:lvl3pPr marL="833476" indent="0">
              <a:buNone/>
              <a:defRPr sz="1094"/>
            </a:lvl3pPr>
            <a:lvl4pPr marL="1250213" indent="0">
              <a:buNone/>
              <a:defRPr sz="912"/>
            </a:lvl4pPr>
            <a:lvl5pPr marL="1666951" indent="0">
              <a:buNone/>
              <a:defRPr sz="912"/>
            </a:lvl5pPr>
            <a:lvl6pPr marL="2083689" indent="0">
              <a:buNone/>
              <a:defRPr sz="912"/>
            </a:lvl6pPr>
            <a:lvl7pPr marL="2500427" indent="0">
              <a:buNone/>
              <a:defRPr sz="912"/>
            </a:lvl7pPr>
            <a:lvl8pPr marL="2917165" indent="0">
              <a:buNone/>
              <a:defRPr sz="912"/>
            </a:lvl8pPr>
            <a:lvl9pPr marL="3333902" indent="0">
              <a:buNone/>
              <a:defRPr sz="9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5260-1ACB-4C0B-B70E-2F10738FADC1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9FEE-6622-4CC2-865F-32642F5A0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6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3985" y="365126"/>
            <a:ext cx="95845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3985" y="1825625"/>
            <a:ext cx="95845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3984" y="6356351"/>
            <a:ext cx="2500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35260-1ACB-4C0B-B70E-2F10738FADC1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1016" y="6356351"/>
            <a:ext cx="3750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203" y="6356351"/>
            <a:ext cx="2500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99FEE-6622-4CC2-865F-32642F5A0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49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33476" rtl="0" eaLnBrk="1" latinLnBrk="0" hangingPunct="1">
        <a:lnSpc>
          <a:spcPct val="90000"/>
        </a:lnSpc>
        <a:spcBef>
          <a:spcPct val="0"/>
        </a:spcBef>
        <a:buNone/>
        <a:defRPr sz="40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369" indent="-208369" algn="l" defTabSz="833476" rtl="0" eaLnBrk="1" latinLnBrk="0" hangingPunct="1">
        <a:lnSpc>
          <a:spcPct val="90000"/>
        </a:lnSpc>
        <a:spcBef>
          <a:spcPts val="912"/>
        </a:spcBef>
        <a:buFont typeface="Arial" panose="020B0604020202020204" pitchFamily="34" charset="0"/>
        <a:buChar char="•"/>
        <a:defRPr sz="2552" kern="1200">
          <a:solidFill>
            <a:schemeClr val="tx1"/>
          </a:solidFill>
          <a:latin typeface="+mn-lt"/>
          <a:ea typeface="+mn-ea"/>
          <a:cs typeface="+mn-cs"/>
        </a:defRPr>
      </a:lvl1pPr>
      <a:lvl2pPr marL="625107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2188" kern="1200">
          <a:solidFill>
            <a:schemeClr val="tx1"/>
          </a:solidFill>
          <a:latin typeface="+mn-lt"/>
          <a:ea typeface="+mn-ea"/>
          <a:cs typeface="+mn-cs"/>
        </a:defRPr>
      </a:lvl2pPr>
      <a:lvl3pPr marL="1041845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3pPr>
      <a:lvl4pPr marL="1458582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641" kern="1200">
          <a:solidFill>
            <a:schemeClr val="tx1"/>
          </a:solidFill>
          <a:latin typeface="+mn-lt"/>
          <a:ea typeface="+mn-ea"/>
          <a:cs typeface="+mn-cs"/>
        </a:defRPr>
      </a:lvl4pPr>
      <a:lvl5pPr marL="1875320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641" kern="1200">
          <a:solidFill>
            <a:schemeClr val="tx1"/>
          </a:solidFill>
          <a:latin typeface="+mn-lt"/>
          <a:ea typeface="+mn-ea"/>
          <a:cs typeface="+mn-cs"/>
        </a:defRPr>
      </a:lvl5pPr>
      <a:lvl6pPr marL="2292058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641" kern="1200">
          <a:solidFill>
            <a:schemeClr val="tx1"/>
          </a:solidFill>
          <a:latin typeface="+mn-lt"/>
          <a:ea typeface="+mn-ea"/>
          <a:cs typeface="+mn-cs"/>
        </a:defRPr>
      </a:lvl6pPr>
      <a:lvl7pPr marL="2708796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641" kern="1200">
          <a:solidFill>
            <a:schemeClr val="tx1"/>
          </a:solidFill>
          <a:latin typeface="+mn-lt"/>
          <a:ea typeface="+mn-ea"/>
          <a:cs typeface="+mn-cs"/>
        </a:defRPr>
      </a:lvl7pPr>
      <a:lvl8pPr marL="3125534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641" kern="1200">
          <a:solidFill>
            <a:schemeClr val="tx1"/>
          </a:solidFill>
          <a:latin typeface="+mn-lt"/>
          <a:ea typeface="+mn-ea"/>
          <a:cs typeface="+mn-cs"/>
        </a:defRPr>
      </a:lvl8pPr>
      <a:lvl9pPr marL="3542271" indent="-208369" algn="l" defTabSz="833476" rtl="0" eaLnBrk="1" latinLnBrk="0" hangingPunct="1">
        <a:lnSpc>
          <a:spcPct val="90000"/>
        </a:lnSpc>
        <a:spcBef>
          <a:spcPts val="456"/>
        </a:spcBef>
        <a:buFont typeface="Arial" panose="020B0604020202020204" pitchFamily="34" charset="0"/>
        <a:buChar char="•"/>
        <a:defRPr sz="16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1pPr>
      <a:lvl2pPr marL="416738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2pPr>
      <a:lvl3pPr marL="833476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3pPr>
      <a:lvl4pPr marL="1250213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4pPr>
      <a:lvl5pPr marL="1666951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5pPr>
      <a:lvl6pPr marL="2083689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6pPr>
      <a:lvl7pPr marL="2500427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7pPr>
      <a:lvl8pPr marL="2917165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8pPr>
      <a:lvl9pPr marL="3333902" algn="l" defTabSz="833476" rtl="0" eaLnBrk="1" latinLnBrk="0" hangingPunct="1">
        <a:defRPr sz="16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chart" Target="../charts/chart1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cm-kazyna.kz/fund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tm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0"/>
          <p:cNvSpPr txBox="1"/>
          <p:nvPr/>
        </p:nvSpPr>
        <p:spPr>
          <a:xfrm>
            <a:off x="982688" y="71331"/>
            <a:ext cx="9697263" cy="830997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>
            <a:lvl1pPr algn="l" defTabSz="914400">
              <a:defRPr sz="4000" b="0">
                <a:solidFill>
                  <a:srgbClr val="4FB6E8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equity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Kazakhstan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Development Fund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5535739" y="1084960"/>
            <a:ext cx="5380323" cy="5692465"/>
            <a:chOff x="6442642" y="984106"/>
            <a:chExt cx="4713402" cy="5692465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6640536" y="1135436"/>
              <a:ext cx="4308664" cy="55411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6702755" y="984106"/>
              <a:ext cx="4193177" cy="30319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442642" y="1001069"/>
              <a:ext cx="4713402" cy="2862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Investment declaration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6702755" y="1295656"/>
              <a:ext cx="4238123" cy="323934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just">
                <a:spcAft>
                  <a:spcPts val="300"/>
                </a:spcAft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Target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partners:Foreign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investors (institutional and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sectoral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algn="just">
                <a:spcAft>
                  <a:spcPts val="300"/>
                </a:spcAft>
              </a:pP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Amount 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of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investments:no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more than the amount of foreign partner's direct 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investments</a:t>
              </a:r>
            </a:p>
            <a:p>
              <a:pPr algn="just">
                <a:spcAft>
                  <a:spcPts val="300"/>
                </a:spcAft>
              </a:pP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Investment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sectors:priority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sectors of state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programs;agriculture;infrastructure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PPP;services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including tourism, logistics and it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>
                <a:spcAft>
                  <a:spcPts val="300"/>
                </a:spcAft>
              </a:pP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Investment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restrictions:not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more than 50% ownership in the invested company / asset (consolidated);projects/assets in primary mining, alcohol, tobacco, drugs and gambling sectors are not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financed;""development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projects from scratch" are funded only in conjunction with an industry investor with experience, expertise and/or access to markets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>
                <a:spcAft>
                  <a:spcPts val="300"/>
                </a:spcAft>
              </a:pP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Target 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rate of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return:at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least 5% on infrastructure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assets;at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least 15% on other assets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>
                <a:spcAft>
                  <a:spcPts val="300"/>
                </a:spcAft>
              </a:pP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Investment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horizon:up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to 20 years on infrastructure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assets;up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to 10 years on other assets.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175927" y="1084960"/>
            <a:ext cx="5380323" cy="5692465"/>
            <a:chOff x="6442642" y="984106"/>
            <a:chExt cx="4713402" cy="5692465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6640536" y="1135436"/>
              <a:ext cx="4308664" cy="55411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7453658" y="1303760"/>
              <a:ext cx="3425611" cy="83099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It was established in 2019 in accordance with the decree of the President of Kazakhstan and registered In the international financial center "Astana", which is governed by English law.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6702755" y="984106"/>
              <a:ext cx="4193177" cy="30319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442642" y="1001069"/>
              <a:ext cx="4713402" cy="2862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90000"/>
                </a:lnSpc>
              </a:pP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Brief about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KIDF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6638114" y="2094883"/>
              <a:ext cx="4257819" cy="246221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just">
                <a:spcAft>
                  <a:spcPts val="300"/>
                </a:spcAft>
              </a:pP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spcAft>
                  <a:spcPts val="300"/>
                </a:spcAft>
              </a:pP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Purpose:</a:t>
              </a:r>
            </a:p>
            <a:p>
              <a:pPr algn="just">
                <a:spcAft>
                  <a:spcPts val="300"/>
                </a:spcAft>
              </a:pP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Attraction of investments in development of economy of the Republic of Kazakhstan, by joint investment with foreign partners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>
                <a:spcAft>
                  <a:spcPts val="300"/>
                </a:spcAft>
              </a:pP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Direction 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of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activity:direct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investment in projects /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assetspartnerships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with similar 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funds</a:t>
              </a:r>
            </a:p>
            <a:p>
              <a:pPr algn="just">
                <a:spcAft>
                  <a:spcPts val="300"/>
                </a:spcAft>
              </a:pP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Board of Directors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includes:Prime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Minister (Chairman);First Deputy Prime Minister-Minister of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Finance;foreign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Minister;Managing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MFC;President;two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independent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Directors.Assets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under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management:The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target value is 370 billion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tenge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(about $1 billion).)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422701"/>
            <a:ext cx="873403" cy="93159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649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0"/>
          <p:cNvSpPr txBox="1"/>
          <p:nvPr/>
        </p:nvSpPr>
        <p:spPr>
          <a:xfrm>
            <a:off x="183323" y="81119"/>
            <a:ext cx="9697263" cy="830997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4FB6E8"/>
                </a:solidFill>
                <a:latin typeface="Arial" panose="020B0604020202020204" pitchFamily="34" charset="0"/>
                <a:ea typeface="Futura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“China </a:t>
            </a:r>
            <a:r>
              <a:rPr lang="en-US" dirty="0">
                <a:solidFill>
                  <a:schemeClr val="tx1"/>
                </a:solidFill>
              </a:rPr>
              <a:t>silk </a:t>
            </a:r>
            <a:r>
              <a:rPr lang="en-US" dirty="0" smtClean="0">
                <a:solidFill>
                  <a:schemeClr val="tx1"/>
                </a:solidFill>
              </a:rPr>
              <a:t>Road”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Fund </a:t>
            </a:r>
            <a:r>
              <a:rPr lang="en-US" dirty="0">
                <a:solidFill>
                  <a:schemeClr val="tx1"/>
                </a:solidFill>
              </a:rPr>
              <a:t>investment </a:t>
            </a:r>
            <a:r>
              <a:rPr lang="en-US" dirty="0" smtClean="0">
                <a:solidFill>
                  <a:schemeClr val="tx1"/>
                </a:solidFill>
              </a:rPr>
              <a:t>Fund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AutoShape 2" descr="ÐÐ°ÑÑÐ¸Ð½ÐºÐ¸ Ð¿Ð¾ Ð·Ð°Ð¿ÑÐ¾ÑÑ Ð°ÐºÐº Ð»Ð¾Ð³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6" descr="http://www.kazagro.kz/fond-theme/images/logo/ru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28" descr="ÐÐ°ÑÑÐ¸Ð½ÐºÐ¸ Ð¿Ð¾ Ð·Ð°Ð¿ÑÐ¾ÑÑ Ð¿ÑÐ¾Ð´ÐºÐ¾ÑÐ¿Ð¾ÑÐ°ÑÐ¸Ñ Ð»Ð¾Ð³Ð¾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AutoShape 7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6" name="Группа 55"/>
          <p:cNvGrpSpPr/>
          <p:nvPr/>
        </p:nvGrpSpPr>
        <p:grpSpPr>
          <a:xfrm>
            <a:off x="4760223" y="1084960"/>
            <a:ext cx="6155840" cy="5692465"/>
            <a:chOff x="5763256" y="984106"/>
            <a:chExt cx="5392790" cy="5692465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5763257" y="1135436"/>
              <a:ext cx="5392789" cy="55411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6702755" y="984106"/>
              <a:ext cx="4193177" cy="30319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442642" y="1001069"/>
              <a:ext cx="4713402" cy="2862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Terms of agreement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5763256" y="1295656"/>
              <a:ext cx="5392785" cy="303929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just">
                <a:spcAft>
                  <a:spcPts val="300"/>
                </a:spcAft>
                <a:buClr>
                  <a:srgbClr val="2F4167"/>
                </a:buClr>
              </a:pPr>
              <a:r>
                <a:rPr lang="en-US" sz="1150" b="1" dirty="0">
                  <a:latin typeface="Arial" panose="020B0604020202020204" pitchFamily="34" charset="0"/>
                  <a:cs typeface="Arial" panose="020B0604020202020204" pitchFamily="34" charset="0"/>
                </a:rPr>
                <a:t>Investment sectors</a:t>
              </a:r>
              <a:r>
                <a:rPr lang="en-US" sz="11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just">
                <a:spcAft>
                  <a:spcPts val="300"/>
                </a:spcAft>
                <a:buClr>
                  <a:srgbClr val="2F4167"/>
                </a:buClr>
              </a:pPr>
              <a:r>
                <a:rPr lang="en-US" sz="11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mining </a:t>
              </a:r>
              <a:r>
                <a:rPr lang="en-US" sz="11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industryFerrous</a:t>
              </a:r>
              <a:r>
                <a:rPr lang="en-US" sz="1150" b="1" dirty="0">
                  <a:latin typeface="Arial" panose="020B0604020202020204" pitchFamily="34" charset="0"/>
                  <a:cs typeface="Arial" panose="020B0604020202020204" pitchFamily="34" charset="0"/>
                </a:rPr>
                <a:t> and non-ferrous </a:t>
              </a:r>
              <a:r>
                <a:rPr lang="en-US" sz="11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metallurgyoil</a:t>
              </a:r>
              <a:r>
                <a:rPr lang="en-US" sz="1150" b="1" dirty="0">
                  <a:latin typeface="Arial" panose="020B0604020202020204" pitchFamily="34" charset="0"/>
                  <a:cs typeface="Arial" panose="020B0604020202020204" pitchFamily="34" charset="0"/>
                </a:rPr>
                <a:t> and gas (production and processing)Chemical and petrochemical </a:t>
              </a:r>
              <a:r>
                <a:rPr lang="en-US" sz="11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industriesfinancial</a:t>
              </a:r>
              <a:r>
                <a:rPr lang="en-US" sz="115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serviceenergy</a:t>
              </a:r>
              <a:r>
                <a:rPr lang="en-US" sz="1150" b="1" dirty="0">
                  <a:latin typeface="Arial" panose="020B0604020202020204" pitchFamily="34" charset="0"/>
                  <a:cs typeface="Arial" panose="020B0604020202020204" pitchFamily="34" charset="0"/>
                </a:rPr>
                <a:t> / renewable </a:t>
              </a:r>
              <a:r>
                <a:rPr lang="en-US" sz="11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energyAgriculture</a:t>
              </a:r>
              <a:r>
                <a:rPr lang="en-US" sz="1150" b="1" dirty="0">
                  <a:latin typeface="Arial" panose="020B0604020202020204" pitchFamily="34" charset="0"/>
                  <a:cs typeface="Arial" panose="020B0604020202020204" pitchFamily="34" charset="0"/>
                </a:rPr>
                <a:t>, forestry and fishing, food </a:t>
              </a:r>
              <a:r>
                <a:rPr lang="en-US" sz="11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industry.engineering.and</a:t>
              </a:r>
              <a:r>
                <a:rPr lang="en-US" sz="1150" b="1" dirty="0">
                  <a:latin typeface="Arial" panose="020B0604020202020204" pitchFamily="34" charset="0"/>
                  <a:cs typeface="Arial" panose="020B0604020202020204" pitchFamily="34" charset="0"/>
                </a:rPr>
                <a:t> other industries</a:t>
              </a:r>
              <a:r>
                <a:rPr lang="en-US" sz="11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>
                <a:spcAft>
                  <a:spcPts val="300"/>
                </a:spcAft>
                <a:buClr>
                  <a:srgbClr val="2F4167"/>
                </a:buClr>
              </a:pPr>
              <a:r>
                <a:rPr lang="en-US" sz="11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Investment </a:t>
              </a:r>
              <a:r>
                <a:rPr lang="en-US" sz="1150" b="1" dirty="0">
                  <a:latin typeface="Arial" panose="020B0604020202020204" pitchFamily="34" charset="0"/>
                  <a:cs typeface="Arial" panose="020B0604020202020204" pitchFamily="34" charset="0"/>
                </a:rPr>
                <a:t>restrictions</a:t>
              </a:r>
              <a:r>
                <a:rPr lang="en-US" sz="11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just">
                <a:spcAft>
                  <a:spcPts val="300"/>
                </a:spcAft>
                <a:buClr>
                  <a:srgbClr val="2F4167"/>
                </a:buClr>
              </a:pPr>
              <a:r>
                <a:rPr lang="en-US" sz="11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sz="1150" b="1" dirty="0">
                  <a:latin typeface="Arial" panose="020B0604020202020204" pitchFamily="34" charset="0"/>
                  <a:cs typeface="Arial" panose="020B0604020202020204" pitchFamily="34" charset="0"/>
                </a:rPr>
                <a:t>amount of financing in one project is not more than 20% of the total capital of the </a:t>
              </a:r>
              <a:r>
                <a:rPr lang="en-US" sz="11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Fund.equity</a:t>
              </a:r>
              <a:r>
                <a:rPr lang="en-US" sz="1150" b="1" dirty="0">
                  <a:latin typeface="Arial" panose="020B0604020202020204" pitchFamily="34" charset="0"/>
                  <a:cs typeface="Arial" panose="020B0604020202020204" pitchFamily="34" charset="0"/>
                </a:rPr>
                <a:t> participation in one project should not exceed 70% of the total number of shares of the invested company .the ratio of debt to equity should not exceed 80: 20.the amount of investments for one industry should not exceed 30% of the total capital of the </a:t>
              </a:r>
              <a:r>
                <a:rPr lang="en-US" sz="11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Fundfor</a:t>
              </a:r>
              <a:r>
                <a:rPr lang="en-US" sz="1150" b="1" dirty="0">
                  <a:latin typeface="Arial" panose="020B0604020202020204" pitchFamily="34" charset="0"/>
                  <a:cs typeface="Arial" panose="020B0604020202020204" pitchFamily="34" charset="0"/>
                </a:rPr>
                <a:t> equity investment projects, the estimated value of the IRR: at least 10%the Chinese content of the project, including but not limited to: engineering structures, equipment, product sales, technology exports and services provided by Chinese companies, should be at least 30%.with regard to direct lending and subsequent lending to projects, the interest rate will be determined depending on the status of the projects and negotiations with the relevant parties.</a:t>
              </a:r>
              <a:endParaRPr lang="ru-RU" sz="11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175929" y="1084960"/>
            <a:ext cx="4435855" cy="5692465"/>
            <a:chOff x="6442643" y="984106"/>
            <a:chExt cx="3886006" cy="5692465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6640536" y="1135436"/>
              <a:ext cx="3688113" cy="55411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6640536" y="1855087"/>
              <a:ext cx="3511896" cy="10156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The agreement on creation of the China-Kazakhstan Fund of cooperation of production capacities (further – Fund) was signed on December 14, 2015, registered on December 7, 2016 in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BeijingThe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size of the capital 2 billion us dollars, 100% participation FSHP.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6702755" y="984106"/>
              <a:ext cx="3449677" cy="28446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442643" y="1001069"/>
              <a:ext cx="3709789" cy="2862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Briefly about PSP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6691832" y="3472611"/>
              <a:ext cx="3460600" cy="146193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Purpose:</a:t>
              </a:r>
            </a:p>
            <a:p>
              <a:pPr>
                <a:spcAft>
                  <a:spcPts val="300"/>
                </a:spcAft>
              </a:pP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implementation of investment projects in the Republic of Kazakhstan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spcAft>
                  <a:spcPts val="300"/>
                </a:spcAft>
              </a:pPr>
              <a:r>
                <a:rPr lang="en-US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Mandate:provision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of investment Fund services on a medium-and long-term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basis;equity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investments;direct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lending and re-lending through second-tier </a:t>
              </a: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banks;project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financing.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" descr="http://www.silkroadfund.com.cn/eportal/fileDir/cnwap/template/common/top/logo_im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40" y="1422234"/>
            <a:ext cx="1672078" cy="55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31376" y="1518848"/>
            <a:ext cx="2211311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SP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was established in 2014.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30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Ð»Ð°Ð²Ð½Ð°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235" y="2104130"/>
            <a:ext cx="1018950" cy="59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782" y="2311476"/>
            <a:ext cx="1710263" cy="1204672"/>
          </a:xfrm>
          <a:prstGeom prst="rect">
            <a:avLst/>
          </a:prstGeom>
          <a:ln>
            <a:noFill/>
          </a:ln>
        </p:spPr>
      </p:pic>
      <p:sp>
        <p:nvSpPr>
          <p:cNvPr id="42" name="Прямоугольник 41"/>
          <p:cNvSpPr/>
          <p:nvPr/>
        </p:nvSpPr>
        <p:spPr>
          <a:xfrm>
            <a:off x="6208077" y="1836257"/>
            <a:ext cx="4688829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The Board of Directors includes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Chairman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of the SD-Prime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MinisterSD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member-Assistant To the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PresidentMember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of the SD-Minister of national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economyfour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independent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Directors;Chairman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of the Board of JSC "NWF "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Samruk-Kazyna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Tasks:improving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competitiveness, market value and profitability of the group's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entities;implementation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of best corporate governance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practices;stimulation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of development and implementation of innovative processes and technologies in the Fund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group;participation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 attraction of investments to the Republic, creation of conditions for investment activity of the group, development and implementation of investment strategic projects of national, inter-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sectoral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and regional scales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10"/>
          <p:cNvSpPr txBox="1"/>
          <p:nvPr/>
        </p:nvSpPr>
        <p:spPr>
          <a:xfrm>
            <a:off x="183323" y="183989"/>
            <a:ext cx="10712609" cy="461665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4FB6E8"/>
                </a:solidFill>
                <a:latin typeface="Arial" panose="020B0604020202020204" pitchFamily="34" charset="0"/>
                <a:ea typeface="Futur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Financial support measures of JSC " NWF " </a:t>
            </a:r>
            <a:r>
              <a:rPr lang="en-US" dirty="0" err="1">
                <a:solidFill>
                  <a:schemeClr val="tx1"/>
                </a:solidFill>
              </a:rPr>
              <a:t>Samruk-Kazyna</a:t>
            </a:r>
            <a:r>
              <a:rPr lang="en-US" dirty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700" y="1977183"/>
            <a:ext cx="5895063" cy="4699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90876" y="1135436"/>
            <a:ext cx="4758324" cy="5541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8900" y="1065193"/>
            <a:ext cx="6044854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JSC " NWF "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Samruk-Kazyna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" is an investment holding aimed at improving the national welfare of the Republic of Kazakhstan and supporting the modernization of the national economy. There are 12 portfolio companies in the Fund structure.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2690" y="1836257"/>
            <a:ext cx="4193177" cy="30319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284" y="1854025"/>
            <a:ext cx="5229260" cy="2862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Briefly about the structure of "NWF"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Samruk-Kazyna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56837" y="1301359"/>
            <a:ext cx="363564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JSC " NWF "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Samruk-Kazyna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" was founded in 2008 by the decree of the President of the Republic of Kazakhstan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702755" y="984106"/>
            <a:ext cx="4193177" cy="30319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42642" y="1001069"/>
            <a:ext cx="4713402" cy="2862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Briefly about " FNB "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Samruk-Kazyna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»»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208078" y="4881979"/>
            <a:ext cx="3709650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Financial indicators, billion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tenge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(2018):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526662617"/>
              </p:ext>
            </p:extLst>
          </p:nvPr>
        </p:nvGraphicFramePr>
        <p:xfrm>
          <a:off x="6281608" y="5069382"/>
          <a:ext cx="4597052" cy="1909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Picture 2" descr="ÐÐ°ÑÑÐ¸Ð½ÐºÐ¸ Ð¿Ð¾ Ð·Ð°Ð¿ÑÐ¾ÑÑ Ð»Ð¾Ð³Ð¾ÑÐ¸Ð¿ ÑÐ°Ð¼ÑÑÐº ÐºÐ°Ð·ÑÐ½Ð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608" y="1340036"/>
            <a:ext cx="662362" cy="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855"/>
              </p:ext>
            </p:extLst>
          </p:nvPr>
        </p:nvGraphicFramePr>
        <p:xfrm>
          <a:off x="-27144" y="3970637"/>
          <a:ext cx="3859556" cy="2743200"/>
        </p:xfrm>
        <a:graphic>
          <a:graphicData uri="http://schemas.openxmlformats.org/drawingml/2006/table">
            <a:tbl>
              <a:tblPr/>
              <a:tblGrid>
                <a:gridCol w="229430">
                  <a:extLst>
                    <a:ext uri="{9D8B030D-6E8A-4147-A177-3AD203B41FA5}">
                      <a16:colId xmlns="" xmlns:a16="http://schemas.microsoft.com/office/drawing/2014/main" val="322500779"/>
                    </a:ext>
                  </a:extLst>
                </a:gridCol>
                <a:gridCol w="2087544">
                  <a:extLst>
                    <a:ext uri="{9D8B030D-6E8A-4147-A177-3AD203B41FA5}">
                      <a16:colId xmlns="" xmlns:a16="http://schemas.microsoft.com/office/drawing/2014/main" val="1412921791"/>
                    </a:ext>
                  </a:extLst>
                </a:gridCol>
                <a:gridCol w="679755">
                  <a:extLst>
                    <a:ext uri="{9D8B030D-6E8A-4147-A177-3AD203B41FA5}">
                      <a16:colId xmlns="" xmlns:a16="http://schemas.microsoft.com/office/drawing/2014/main" val="231994677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253453843"/>
                    </a:ext>
                  </a:extLst>
                </a:gridCol>
                <a:gridCol w="654547">
                  <a:extLst>
                    <a:ext uri="{9D8B030D-6E8A-4147-A177-3AD203B41FA5}">
                      <a16:colId xmlns="" xmlns:a16="http://schemas.microsoft.com/office/drawing/2014/main" val="2178461029"/>
                    </a:ext>
                  </a:extLst>
                </a:gridCol>
              </a:tblGrid>
              <a:tr h="251634"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Oil</a:t>
                      </a:r>
                      <a:r>
                        <a:rPr lang="en-US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gas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56,6 %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92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18 540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18550178"/>
                  </a:ext>
                </a:extLst>
              </a:tr>
              <a:tr h="251634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92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2 794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23050305"/>
                  </a:ext>
                </a:extLst>
              </a:tr>
              <a:tr h="251634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 and logistics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92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2 327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51316149"/>
                  </a:ext>
                </a:extLst>
              </a:tr>
              <a:tr h="251634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asset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92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3 753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94866848"/>
                  </a:ext>
                </a:extLst>
              </a:tr>
              <a:tr h="251634"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Mining industry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92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1 749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59347259"/>
                  </a:ext>
                </a:extLst>
              </a:tr>
              <a:tr h="251634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92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2 086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94815995"/>
                  </a:ext>
                </a:extLst>
              </a:tr>
              <a:tr h="251634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 industry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92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41080349"/>
                  </a:ext>
                </a:extLst>
              </a:tr>
              <a:tr h="251634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92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1 187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55784630"/>
                  </a:ext>
                </a:extLst>
              </a:tr>
              <a:tr h="251634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Realty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92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55660564"/>
                  </a:ext>
                </a:extLst>
              </a:tr>
              <a:tr h="251634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92A4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32 737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1170177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67718" y="3702682"/>
            <a:ext cx="172835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1200" b="1" dirty="0">
                <a:cs typeface="Arial" panose="020B0604020202020204" pitchFamily="34" charset="0"/>
              </a:rPr>
              <a:t>Net asset value, 2018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</p:txBody>
      </p:sp>
      <p:pic>
        <p:nvPicPr>
          <p:cNvPr id="1037" name="Picture 13" descr="http://www.kmg.kz/assets/images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9" y="2092680"/>
            <a:ext cx="1724714" cy="41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tks.kz/img/logo_p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9" y="2506541"/>
            <a:ext cx="1298448" cy="56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669" y="3041183"/>
            <a:ext cx="1089632" cy="653779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6724" y="3170838"/>
            <a:ext cx="2345111" cy="474885"/>
          </a:xfrm>
          <a:prstGeom prst="rect">
            <a:avLst/>
          </a:prstGeom>
          <a:ln>
            <a:noFill/>
          </a:ln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0630" y="2750168"/>
            <a:ext cx="1532376" cy="369652"/>
          </a:xfrm>
          <a:prstGeom prst="rect">
            <a:avLst/>
          </a:prstGeom>
          <a:ln>
            <a:noFill/>
          </a:ln>
        </p:spPr>
      </p:pic>
      <p:pic>
        <p:nvPicPr>
          <p:cNvPr id="1057" name="Picture 33" descr="https://fnsk.kz/assets/images/fnsk-logo.png?v=1.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191" y="3105230"/>
            <a:ext cx="909702" cy="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Air Astan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89" y="2667811"/>
            <a:ext cx="1297640" cy="51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https://www.skinvest.kz/bitrix/templates/skinvest-2018-en/assets/images/logo_ru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03" y="3087086"/>
            <a:ext cx="1442095" cy="64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ÐÐ Â«Ð¡Ð°Ð¼ÑÑÐº-Ð­Ð½ÐµÑÐ³Ð¾Â» 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98" y="2173402"/>
            <a:ext cx="1365055" cy="43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27" y="2093222"/>
            <a:ext cx="1065034" cy="62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80511" y="4309902"/>
            <a:ext cx="2340054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At the end of 2018 JSC " NWF "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Samruk-Kazyna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" showed an increase in profitability (ROE) at the level of 8.0% compared to 6.5% in 2017 and reached the growth rate of international benchmarks such as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Temasek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Holdings (Singapore), Future Fund (Australia)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9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 txBox="1"/>
          <p:nvPr/>
        </p:nvSpPr>
        <p:spPr>
          <a:xfrm>
            <a:off x="183323" y="183988"/>
            <a:ext cx="10798551" cy="461665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4FB6E8"/>
                </a:solidFill>
                <a:latin typeface="Arial" panose="020B0604020202020204" pitchFamily="34" charset="0"/>
                <a:ea typeface="Futur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Financial support measures of JSC " NWF " </a:t>
            </a:r>
            <a:r>
              <a:rPr lang="en-US" dirty="0" err="1">
                <a:solidFill>
                  <a:schemeClr val="tx1"/>
                </a:solidFill>
              </a:rPr>
              <a:t>Samruk-Kazyna</a:t>
            </a:r>
            <a:r>
              <a:rPr lang="en-US" dirty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701" y="1179988"/>
            <a:ext cx="10769499" cy="549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6903" y="1005734"/>
            <a:ext cx="10649074" cy="2482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03142" y="1339556"/>
            <a:ext cx="8799221" cy="5289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77715" y="1530363"/>
            <a:ext cx="3009427" cy="501729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9700" y="1854903"/>
            <a:ext cx="1876605" cy="274690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ru-RU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about the Institute</a:t>
            </a:r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Created </a:t>
            </a: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on 20 July 2007100% owned by JSC "national welfare Fund "</a:t>
            </a:r>
            <a:r>
              <a:rPr lang="en-US" sz="1150" b="1" dirty="0" err="1">
                <a:latin typeface="Arial" panose="020B0604020202020204" pitchFamily="34" charset="0"/>
                <a:cs typeface="Arial" panose="020B0604020202020204" pitchFamily="34" charset="0"/>
              </a:rPr>
              <a:t>Samruk-Kazyna</a:t>
            </a: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en-US" sz="11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Status </a:t>
            </a: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and mandate</a:t>
            </a:r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financing of investment projects aimed at creating competitive goods and services in order to increase the quality of local content.</a:t>
            </a:r>
            <a:endParaRPr lang="ru-RU" sz="1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304188" y="1524482"/>
            <a:ext cx="5481128" cy="1764566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6474" y="1022696"/>
            <a:ext cx="8515400" cy="2862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JSC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Samruk-Kazyna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invest»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903" y="1339556"/>
            <a:ext cx="1801332" cy="5289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9" name="Picture 37" descr="https://www.skinvest.kz/bitrix/templates/skinvest-2018-en/assets/images/logo_r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5" y="1356222"/>
            <a:ext cx="1125305" cy="50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3053" y="1703541"/>
            <a:ext cx="2994089" cy="382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ts val="175"/>
              </a:spcBef>
              <a:spcAft>
                <a:spcPts val="600"/>
              </a:spcAft>
              <a:buSzPct val="80000"/>
            </a:pP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Type of financing</a:t>
            </a:r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80000"/>
              </a:lnSpc>
              <a:spcBef>
                <a:spcPts val="175"/>
              </a:spcBef>
              <a:spcAft>
                <a:spcPts val="600"/>
              </a:spcAft>
              <a:buSzPct val="80000"/>
            </a:pP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investments in fixed </a:t>
            </a:r>
            <a:r>
              <a:rPr lang="en-US" sz="1150" dirty="0" err="1">
                <a:latin typeface="Arial" panose="020B0604020202020204" pitchFamily="34" charset="0"/>
                <a:cs typeface="Arial" panose="020B0604020202020204" pitchFamily="34" charset="0"/>
              </a:rPr>
              <a:t>assetsPriority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dirty="0" err="1">
                <a:latin typeface="Arial" panose="020B0604020202020204" pitchFamily="34" charset="0"/>
                <a:cs typeface="Arial" panose="020B0604020202020204" pitchFamily="34" charset="0"/>
              </a:rPr>
              <a:t>directionprojects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 in priority sectors of JSC " NWF " </a:t>
            </a:r>
            <a:r>
              <a:rPr lang="en-US" sz="1150" dirty="0" err="1">
                <a:latin typeface="Arial" panose="020B0604020202020204" pitchFamily="34" charset="0"/>
                <a:cs typeface="Arial" panose="020B0604020202020204" pitchFamily="34" charset="0"/>
              </a:rPr>
              <a:t>Samruk-Kazyna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»;projects aimed at the development of intercompany </a:t>
            </a:r>
            <a:r>
              <a:rPr lang="en-US" sz="1150" dirty="0" err="1">
                <a:latin typeface="Arial" panose="020B0604020202020204" pitchFamily="34" charset="0"/>
                <a:cs typeface="Arial" panose="020B0604020202020204" pitchFamily="34" charset="0"/>
              </a:rPr>
              <a:t>cooperation;projects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 aimed at modernization of the economy of </a:t>
            </a:r>
            <a:r>
              <a:rPr lang="en-US" sz="1150" dirty="0" err="1">
                <a:latin typeface="Arial" panose="020B0604020202020204" pitchFamily="34" charset="0"/>
                <a:cs typeface="Arial" panose="020B0604020202020204" pitchFamily="34" charset="0"/>
              </a:rPr>
              <a:t>Kazakhstan;projects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 aimed at implementing the Concept of Kazakhstan's transition to a "green economy</a:t>
            </a: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</a:p>
          <a:p>
            <a:pPr>
              <a:lnSpc>
                <a:spcPct val="80000"/>
              </a:lnSpc>
              <a:spcBef>
                <a:spcPts val="175"/>
              </a:spcBef>
              <a:spcAft>
                <a:spcPts val="600"/>
              </a:spcAft>
              <a:buSzPct val="80000"/>
            </a:pPr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Geographical </a:t>
            </a: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80000"/>
              </a:lnSpc>
              <a:spcBef>
                <a:spcPts val="175"/>
              </a:spcBef>
              <a:spcAft>
                <a:spcPts val="600"/>
              </a:spcAft>
              <a:buSzPct val="80000"/>
            </a:pP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Kazakhstan and other countries, in case of production cooperation with </a:t>
            </a:r>
            <a:endParaRPr lang="en-US" sz="1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175"/>
              </a:spcBef>
              <a:spcAft>
                <a:spcPts val="600"/>
              </a:spcAft>
              <a:buSzPct val="80000"/>
            </a:pPr>
            <a:r>
              <a:rPr lang="en-US" sz="11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KazakhstanProject</a:t>
            </a:r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costs: </a:t>
            </a:r>
            <a:endParaRPr lang="en-US" sz="11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175"/>
              </a:spcBef>
              <a:spcAft>
                <a:spcPts val="600"/>
              </a:spcAft>
              <a:buSzPct val="80000"/>
            </a:pP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up 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to $ 150 million. USA. Investment term: 3-5 years (with the possibility of prolongation for three years</a:t>
            </a: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80000"/>
              </a:lnSpc>
              <a:spcBef>
                <a:spcPts val="175"/>
              </a:spcBef>
              <a:spcAft>
                <a:spcPts val="600"/>
              </a:spcAft>
              <a:buSzPct val="80000"/>
            </a:pPr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Average </a:t>
            </a: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return on investment portfolio: 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12.54% per annum in </a:t>
            </a:r>
            <a:r>
              <a:rPr lang="en-US" sz="1150" dirty="0" err="1">
                <a:latin typeface="Arial" panose="020B0604020202020204" pitchFamily="34" charset="0"/>
                <a:cs typeface="Arial" panose="020B0604020202020204" pitchFamily="34" charset="0"/>
              </a:rPr>
              <a:t>tengeShare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 of "</a:t>
            </a:r>
            <a:r>
              <a:rPr lang="en-US" sz="1150" dirty="0" err="1">
                <a:latin typeface="Arial" panose="020B0604020202020204" pitchFamily="34" charset="0"/>
                <a:cs typeface="Arial" panose="020B0604020202020204" pitchFamily="34" charset="0"/>
              </a:rPr>
              <a:t>Samruk-Kazyna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 invest" LLP: up to 49% in the authorized </a:t>
            </a: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capital</a:t>
            </a:r>
            <a:endParaRPr lang="ru-RU" sz="1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304188" y="3524224"/>
            <a:ext cx="5494045" cy="144317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304188" y="5202572"/>
            <a:ext cx="5481128" cy="1345086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61716" y="1562972"/>
            <a:ext cx="5536518" cy="170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buSzPct val="80000"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The company adheres to the following step-by-step approach in the consideration of projects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SzPct val="80000"/>
            </a:pP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Preliminary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SzPct val="80000"/>
            </a:pP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Due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diligence of the project and (or) the portfolio company and assessment of investment risks on the project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SzPct val="80000"/>
            </a:pP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Due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diligence due diligence of the project and (or) the project company);Participation in the authorized capital of a portfolio 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company;Organization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of control and monitoring of 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investments;Exit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of The company from the project.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78437" y="3255867"/>
            <a:ext cx="1696298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Project management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261716" y="3534095"/>
            <a:ext cx="5536518" cy="140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buSzPct val="80000"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The company manages the project and portfolio company as follows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SzPct val="80000"/>
            </a:pP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Opening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a Bank account in order to control the intended use of money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SzPct val="80000"/>
            </a:pP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and control of systematic and systematic reporting provided by the portfolio 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company;Participation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in corporate governance of a portfolio company through representation in management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bodies</a:t>
            </a:r>
          </a:p>
          <a:p>
            <a:pPr>
              <a:buSzPct val="80000"/>
            </a:pP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forms of management not prohibited by law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321615" y="5181466"/>
            <a:ext cx="5446273" cy="136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buSzPct val="80000"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The company is considering four exit scenarios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SzPct val="80000"/>
            </a:pP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IPO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(initial public offering);Sale to portfolio, institutional and strategic investors at market 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value;Sale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of a stake to a strategic 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investor;Sale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of the stake of JSC " NWF "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Samruk-Kazyna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" for the strategic development of the industry.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351960" y="4934523"/>
            <a:ext cx="1875835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buSzPct val="80000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Exits from investments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30744" y="1307529"/>
            <a:ext cx="2246128" cy="24006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ru-RU" sz="1200" b="1" dirty="0">
                <a:latin typeface="Arial" panose="020B0604020202020204" pitchFamily="34" charset="0"/>
              </a:rPr>
              <a:t>Investment decision making</a:t>
            </a:r>
            <a:endParaRPr lang="ru-RU" altLang="ru-RU" sz="12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006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http://www.inform.kz/fotoarticles/201406042028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9" y="1951411"/>
            <a:ext cx="1391503" cy="77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Картинки по запросу казахэкспор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78" y="2871124"/>
            <a:ext cx="1401490" cy="6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ttp://www.inform.kz/fotoarticles/201205171332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29" y="3507867"/>
            <a:ext cx="1501344" cy="91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10"/>
          <p:cNvSpPr txBox="1"/>
          <p:nvPr/>
        </p:nvSpPr>
        <p:spPr>
          <a:xfrm>
            <a:off x="183323" y="183989"/>
            <a:ext cx="8941627" cy="461665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>
            <a:lvl1pPr algn="l" defTabSz="914400">
              <a:defRPr sz="4000" b="0">
                <a:solidFill>
                  <a:srgbClr val="4FB6E8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</a:rPr>
              <a:t>Financial support measures of </a:t>
            </a:r>
            <a:r>
              <a:rPr lang="en-US" sz="2400" b="1" dirty="0" smtClean="0">
                <a:solidFill>
                  <a:schemeClr val="tx1"/>
                </a:solidFill>
              </a:rPr>
              <a:t>“</a:t>
            </a:r>
            <a:r>
              <a:rPr lang="en-US" sz="2400" b="1" dirty="0" err="1" smtClean="0">
                <a:solidFill>
                  <a:schemeClr val="tx1"/>
                </a:solidFill>
              </a:rPr>
              <a:t>Baiterek</a:t>
            </a:r>
            <a:r>
              <a:rPr lang="en-US" sz="2400" b="1" dirty="0" smtClean="0">
                <a:solidFill>
                  <a:schemeClr val="tx1"/>
                </a:solidFill>
              </a:rPr>
              <a:t> holding” JSC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86084" y="1951411"/>
            <a:ext cx="1630317" cy="823778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ts val="175"/>
              </a:spcBef>
            </a:pP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Medium-and long-term lending to large investment projects</a:t>
            </a:r>
            <a:endParaRPr lang="ru-RU" alt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79900" y="1951411"/>
            <a:ext cx="1638301" cy="81416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56300" y="1951411"/>
            <a:ext cx="1928100" cy="81416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57624" y="1951411"/>
            <a:ext cx="1458209" cy="796446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489057" y="1951411"/>
            <a:ext cx="1386920" cy="796446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03500" y="2863960"/>
            <a:ext cx="1612901" cy="67459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79900" y="2863960"/>
            <a:ext cx="1638301" cy="67459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56300" y="2863960"/>
            <a:ext cx="1928100" cy="67459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57624" y="2863960"/>
            <a:ext cx="1458209" cy="67459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489057" y="2863960"/>
            <a:ext cx="1386920" cy="67459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03500" y="3616166"/>
            <a:ext cx="1612901" cy="680684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603500" y="4402562"/>
            <a:ext cx="1612901" cy="683699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03500" y="1409992"/>
            <a:ext cx="8272477" cy="49818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instrument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95324" y="2030554"/>
            <a:ext cx="1676400" cy="3877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ts val="175"/>
              </a:spcBef>
            </a:pPr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Export/ pre-export lending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Georgia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930902" y="1965485"/>
            <a:ext cx="194668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75"/>
              </a:spcBef>
            </a:pPr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Crediting of current activities within the framework of implemented investment projects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950808" y="2125586"/>
            <a:ext cx="1458209" cy="3877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75"/>
              </a:spcBef>
              <a:buFont typeface="Arial"/>
              <a:buNone/>
            </a:pPr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Interbank lending instrument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422649" y="2178287"/>
            <a:ext cx="1562099" cy="24006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75"/>
              </a:spcBef>
            </a:pPr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Equity financing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781160" y="2945314"/>
            <a:ext cx="1282980" cy="3877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75"/>
              </a:spcBef>
            </a:pPr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Exporter's credit insurance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330702" y="2994903"/>
            <a:ext cx="1524000" cy="3877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75"/>
              </a:spcBef>
            </a:pPr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Pre-export financing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192641" y="2986917"/>
            <a:ext cx="1609371" cy="24006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75"/>
              </a:spcBef>
            </a:pPr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Trade finance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069085" y="2994903"/>
            <a:ext cx="1278115" cy="24006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75"/>
              </a:spcBef>
              <a:buFont typeface="Arial"/>
              <a:buNone/>
            </a:pPr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Loan insurance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347200" y="2955540"/>
            <a:ext cx="1584187" cy="3877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defRPr/>
            </a:pPr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Advance payment insurance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690982" y="3787029"/>
            <a:ext cx="1463333" cy="24006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Equity financing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Georgia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81160" y="4400847"/>
            <a:ext cx="132079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Design documentation development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330702" y="4402562"/>
            <a:ext cx="1953720" cy="683699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292600" y="4402562"/>
            <a:ext cx="210043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Attraction of investors, organization of debt financing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48278" y="1405393"/>
            <a:ext cx="2271398" cy="49818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65259" y="1472866"/>
            <a:ext cx="150605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</a:p>
        </p:txBody>
      </p:sp>
      <p:sp>
        <p:nvSpPr>
          <p:cNvPr id="51" name="Пятиугольник 50"/>
          <p:cNvSpPr/>
          <p:nvPr/>
        </p:nvSpPr>
        <p:spPr>
          <a:xfrm>
            <a:off x="248276" y="1946493"/>
            <a:ext cx="2271400" cy="832504"/>
          </a:xfrm>
          <a:prstGeom prst="homePlate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Пятиугольник 51"/>
          <p:cNvSpPr/>
          <p:nvPr/>
        </p:nvSpPr>
        <p:spPr>
          <a:xfrm>
            <a:off x="248276" y="2873414"/>
            <a:ext cx="2271400" cy="665138"/>
          </a:xfrm>
          <a:prstGeom prst="homePlate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Пятиугольник 52"/>
          <p:cNvSpPr/>
          <p:nvPr/>
        </p:nvSpPr>
        <p:spPr>
          <a:xfrm>
            <a:off x="248276" y="3616049"/>
            <a:ext cx="2271400" cy="680801"/>
          </a:xfrm>
          <a:prstGeom prst="homePlate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Пятиугольник 53"/>
          <p:cNvSpPr/>
          <p:nvPr/>
        </p:nvSpPr>
        <p:spPr>
          <a:xfrm>
            <a:off x="248276" y="4414297"/>
            <a:ext cx="2271400" cy="671964"/>
          </a:xfrm>
          <a:prstGeom prst="homePlate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79701" y="1135436"/>
            <a:ext cx="10769499" cy="5541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75773" y="1005734"/>
            <a:ext cx="10600204" cy="27152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5147" y="1022696"/>
            <a:ext cx="10836727" cy="2862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Types of instruments in the context of controlled organizations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47" y="4424196"/>
            <a:ext cx="1506054" cy="57685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18" y="5333721"/>
            <a:ext cx="1474914" cy="418686"/>
          </a:xfrm>
          <a:prstGeom prst="rect">
            <a:avLst/>
          </a:prstGeom>
          <a:ln>
            <a:noFill/>
          </a:ln>
        </p:spPr>
      </p:pic>
      <p:pic>
        <p:nvPicPr>
          <p:cNvPr id="55" name="Picture 2" descr="http://cdn.damu.kz/images/logo_damu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57" y="6054171"/>
            <a:ext cx="1481776" cy="45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ятиугольник 55"/>
          <p:cNvSpPr/>
          <p:nvPr/>
        </p:nvSpPr>
        <p:spPr>
          <a:xfrm>
            <a:off x="248276" y="5197790"/>
            <a:ext cx="2271400" cy="671964"/>
          </a:xfrm>
          <a:prstGeom prst="homePlate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Пятиугольник 56"/>
          <p:cNvSpPr/>
          <p:nvPr/>
        </p:nvSpPr>
        <p:spPr>
          <a:xfrm>
            <a:off x="248276" y="5945558"/>
            <a:ext cx="2271400" cy="671964"/>
          </a:xfrm>
          <a:prstGeom prst="homePlate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606266" y="5190037"/>
            <a:ext cx="1612901" cy="680684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606266" y="5953400"/>
            <a:ext cx="1612901" cy="657594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693748" y="5286083"/>
            <a:ext cx="1463333" cy="5355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Georgia"/>
              </a:rPr>
              <a:t>Transfer and introduction of innovations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Georgia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519676" y="5974718"/>
            <a:ext cx="1760224" cy="5355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Development of small and medium enterprises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785797" y="5972179"/>
            <a:ext cx="1612901" cy="657594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794494" y="6118192"/>
            <a:ext cx="1552706" cy="24006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Guarantee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086306" y="5965071"/>
            <a:ext cx="1612901" cy="657594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086306" y="5986389"/>
            <a:ext cx="1612901" cy="5355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Project-based subsidies in the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302991" y="5972179"/>
            <a:ext cx="1612901" cy="657594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326082" y="6122450"/>
            <a:ext cx="1528620" cy="24006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75"/>
              </a:spcBef>
              <a:buClr>
                <a:srgbClr val="000000"/>
              </a:buCl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Lending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592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5593976" y="4959238"/>
            <a:ext cx="1963271" cy="9048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нефтегазовый сервис, энергетика, недвижимость, финансовый, страховой сектор, </a:t>
            </a:r>
          </a:p>
          <a:p>
            <a:pPr algn="ctr"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Капитализация фонда:</a:t>
            </a:r>
          </a:p>
          <a:p>
            <a:pPr algn="ctr">
              <a:lnSpc>
                <a:spcPct val="8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500 млн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7355634" y="3507621"/>
            <a:ext cx="1776981" cy="9048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Инфраструктурные проекты, недвижимость, разведка и добыча и др., кроме нефти и газа</a:t>
            </a:r>
          </a:p>
          <a:p>
            <a:pPr algn="ctr"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Капитализация фонда:</a:t>
            </a:r>
          </a:p>
          <a:p>
            <a:pPr algn="ctr">
              <a:lnSpc>
                <a:spcPct val="8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200 млн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1" name="Picture 2" descr="http://www.inform.kz/fotoarticles/20120517133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44" y="1241472"/>
            <a:ext cx="1124389" cy="687125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5" name="Прямоугольник 10"/>
          <p:cNvSpPr txBox="1"/>
          <p:nvPr/>
        </p:nvSpPr>
        <p:spPr>
          <a:xfrm>
            <a:off x="183323" y="183989"/>
            <a:ext cx="8941627" cy="461665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4289" rIns="34289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4FB6E8"/>
                </a:solidFill>
                <a:latin typeface="Arial" panose="020B0604020202020204" pitchFamily="34" charset="0"/>
                <a:ea typeface="Futur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Financial support measures of </a:t>
            </a: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 err="1" smtClean="0">
                <a:solidFill>
                  <a:schemeClr val="tx1"/>
                </a:solidFill>
              </a:rPr>
              <a:t>Baiterek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holding </a:t>
            </a:r>
            <a:r>
              <a:rPr lang="en-US" dirty="0" smtClean="0">
                <a:solidFill>
                  <a:schemeClr val="tx1"/>
                </a:solidFill>
              </a:rPr>
              <a:t>JSC”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701" y="1135436"/>
            <a:ext cx="10806546" cy="55411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5773" y="1005734"/>
            <a:ext cx="10600204" cy="27152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147" y="1022696"/>
            <a:ext cx="10836727" cy="2862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JSC "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Kazyna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Capital Management»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902" y="1339556"/>
            <a:ext cx="3545347" cy="52893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12381" y="1339556"/>
            <a:ext cx="7120077" cy="52893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9701" y="1547826"/>
            <a:ext cx="3558713" cy="39857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about the Institute</a:t>
            </a:r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was created in 2007 by the decree of the President of Kazakhstan.100% owned by the government of Kazakhstan through the sole shareholder-JSC "national managing holding "</a:t>
            </a:r>
            <a:r>
              <a:rPr lang="en-US" sz="1150" b="1" dirty="0" err="1">
                <a:latin typeface="Arial" panose="020B0604020202020204" pitchFamily="34" charset="0"/>
                <a:cs typeface="Arial" panose="020B0604020202020204" pitchFamily="34" charset="0"/>
              </a:rPr>
              <a:t>Baiterek</a:t>
            </a: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", which is headed by the Prime Minister of Kazakhstan</a:t>
            </a:r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Status </a:t>
            </a: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and mandate</a:t>
            </a:r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of private equity infrastructure in Kazakhstan to promote sustainable economic development of </a:t>
            </a:r>
            <a:r>
              <a:rPr lang="en-US" sz="1150" b="1" dirty="0" err="1">
                <a:latin typeface="Arial" panose="020B0604020202020204" pitchFamily="34" charset="0"/>
                <a:cs typeface="Arial" panose="020B0604020202020204" pitchFamily="34" charset="0"/>
              </a:rPr>
              <a:t>Kazakhstan.Formation</a:t>
            </a: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 of an independent cluster of management companies and funds for the effective development of private equity in Kazakhstan</a:t>
            </a:r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Portfolio:</a:t>
            </a:r>
          </a:p>
          <a:p>
            <a:pPr algn="just"/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KCM </a:t>
            </a: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invests in promising and strategically important private equity funds. 14 private equity funds with KCM participation, including 5 active ones.7 funds were created on the initiative of the President and the Government of </a:t>
            </a:r>
            <a:r>
              <a:rPr lang="en-US" sz="1150" b="1" dirty="0" err="1">
                <a:latin typeface="Arial" panose="020B0604020202020204" pitchFamily="34" charset="0"/>
                <a:cs typeface="Arial" panose="020B0604020202020204" pitchFamily="34" charset="0"/>
              </a:rPr>
              <a:t>Kazakhstan.Traditional</a:t>
            </a: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 investment horizon-5 years</a:t>
            </a:r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Объект 2">
            <a:extLst>
              <a:ext uri="{FF2B5EF4-FFF2-40B4-BE49-F238E27FC236}">
                <a16:creationId xmlns="" xmlns:a16="http://schemas.microsoft.com/office/drawing/2014/main" id="{7A12B521-6FD1-8D4E-9FE8-952ABBA50055}"/>
              </a:ext>
            </a:extLst>
          </p:cNvPr>
          <p:cNvSpPr txBox="1">
            <a:spLocks/>
          </p:cNvSpPr>
          <p:nvPr/>
        </p:nvSpPr>
        <p:spPr bwMode="auto">
          <a:xfrm>
            <a:off x="6082058" y="1297840"/>
            <a:ext cx="2520950" cy="536628"/>
          </a:xfrm>
          <a:prstGeom prst="rect">
            <a:avLst/>
          </a:prstGeom>
          <a:ln>
            <a:noFill/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175"/>
              </a:spcBef>
              <a:buFont typeface="Arial" panose="020B0604020202020204" pitchFamily="34" charset="0"/>
              <a:buNone/>
            </a:pPr>
            <a:r>
              <a:rPr lang="en-US" altLang="ru-RU" sz="1400" b="1" dirty="0" smtClean="0">
                <a:latin typeface="Arial" panose="020B0604020202020204" pitchFamily="34" charset="0"/>
              </a:rPr>
              <a:t>Tools</a:t>
            </a:r>
            <a:r>
              <a:rPr lang="ru-RU" altLang="ru-RU" sz="1400" b="1" kern="1200" dirty="0" smtClean="0">
                <a:latin typeface="Arial" panose="020B0604020202020204" pitchFamily="34" charset="0"/>
              </a:rPr>
              <a:t>– </a:t>
            </a:r>
            <a:r>
              <a:rPr lang="en-US" altLang="ru-RU" sz="1400" b="1" kern="1200" dirty="0" smtClean="0">
                <a:latin typeface="Arial" panose="020B0604020202020204" pitchFamily="34" charset="0"/>
              </a:rPr>
              <a:t>Funds</a:t>
            </a:r>
            <a:endParaRPr lang="ru-RU" altLang="ru-RU" sz="1400" b="1" kern="1200" dirty="0"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ts val="175"/>
              </a:spcBef>
              <a:buFont typeface="Arial" panose="020B0604020202020204" pitchFamily="34" charset="0"/>
              <a:buNone/>
            </a:pPr>
            <a:r>
              <a:rPr lang="en-US" sz="1400" dirty="0">
                <a:hlinkClick r:id="rId4"/>
              </a:rPr>
              <a:t>http://kcm-kazyna.kz/funds</a:t>
            </a:r>
            <a:endParaRPr lang="ru-RU" altLang="ru-RU" sz="1400" b="1" kern="1200" dirty="0">
              <a:latin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68057" y="1761565"/>
            <a:ext cx="6983719" cy="481500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Rectangle 14"/>
          <p:cNvSpPr/>
          <p:nvPr/>
        </p:nvSpPr>
        <p:spPr bwMode="auto">
          <a:xfrm>
            <a:off x="5677681" y="4397661"/>
            <a:ext cx="1783549" cy="51154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Falah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Growth Fund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(2008)</a:t>
            </a:r>
          </a:p>
        </p:txBody>
      </p:sp>
      <p:sp>
        <p:nvSpPr>
          <p:cNvPr id="35" name="Rectangle 14"/>
          <p:cNvSpPr/>
          <p:nvPr/>
        </p:nvSpPr>
        <p:spPr bwMode="auto">
          <a:xfrm>
            <a:off x="5677681" y="3083380"/>
            <a:ext cx="1666205" cy="3549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Wolfensohn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Capital Partners</a:t>
            </a:r>
            <a:endParaRPr lang="ru-RU" sz="1100" b="1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(2008)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6" name="Rectangle 14"/>
          <p:cNvSpPr/>
          <p:nvPr/>
        </p:nvSpPr>
        <p:spPr bwMode="auto">
          <a:xfrm>
            <a:off x="7434902" y="3083381"/>
            <a:ext cx="1600992" cy="3789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CITIC </a:t>
            </a:r>
            <a:r>
              <a:rPr lang="en-US" sz="1100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Kazyna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 Investment Fund I</a:t>
            </a: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(2010)</a:t>
            </a:r>
          </a:p>
        </p:txBody>
      </p:sp>
      <p:sp>
        <p:nvSpPr>
          <p:cNvPr id="37" name="Rectangle 14"/>
          <p:cNvSpPr/>
          <p:nvPr/>
        </p:nvSpPr>
        <p:spPr bwMode="auto">
          <a:xfrm>
            <a:off x="9132614" y="3079378"/>
            <a:ext cx="1571245" cy="38198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marL="0" lvl="1" algn="ctr" defTabSz="995363">
              <a:spcBef>
                <a:spcPct val="20000"/>
              </a:spcBef>
              <a:buClr>
                <a:srgbClr val="595959"/>
              </a:buClr>
              <a:buSzPct val="100000"/>
              <a:defRPr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DBK Equity Fund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9" name="Rectangle 14"/>
          <p:cNvSpPr/>
          <p:nvPr/>
        </p:nvSpPr>
        <p:spPr bwMode="auto">
          <a:xfrm>
            <a:off x="3929220" y="4397850"/>
            <a:ext cx="1671166" cy="51154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Russian-Kazakhstan Nanotechnologies Fund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(</a:t>
            </a: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2008)</a:t>
            </a:r>
          </a:p>
        </p:txBody>
      </p:sp>
      <p:sp>
        <p:nvSpPr>
          <p:cNvPr id="40" name="Rectangle 14"/>
          <p:cNvSpPr/>
          <p:nvPr/>
        </p:nvSpPr>
        <p:spPr bwMode="auto">
          <a:xfrm>
            <a:off x="5692513" y="1841630"/>
            <a:ext cx="1651210" cy="4869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lvl="0" algn="ctr" defTabSz="839588" fontAlgn="ctr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60000"/>
              <a:defRPr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Macquarie Russia and CIS Infrastructure Fund</a:t>
            </a:r>
            <a:endParaRPr lang="ru-RU" sz="1100" b="1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(200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9</a:t>
            </a:r>
            <a:r>
              <a:rPr lang="ru-RU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)</a:t>
            </a:r>
          </a:p>
        </p:txBody>
      </p:sp>
      <p:sp>
        <p:nvSpPr>
          <p:cNvPr id="41" name="Rectangle 14"/>
          <p:cNvSpPr/>
          <p:nvPr/>
        </p:nvSpPr>
        <p:spPr bwMode="auto">
          <a:xfrm>
            <a:off x="3918437" y="1852866"/>
            <a:ext cx="1654868" cy="5031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lvl="0" algn="ctr" defTabSz="839588" fontAlgn="ctr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60000"/>
              <a:defRPr/>
            </a:pPr>
            <a:r>
              <a:rPr lang="en-US" sz="11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Aureos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Central Asia Fund</a:t>
            </a:r>
            <a:endParaRPr lang="ru-RU" sz="1100" b="1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(200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7</a:t>
            </a:r>
            <a:r>
              <a:rPr lang="ru-RU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)</a:t>
            </a:r>
          </a:p>
        </p:txBody>
      </p:sp>
      <p:sp>
        <p:nvSpPr>
          <p:cNvPr id="42" name="Rectangle 14"/>
          <p:cNvSpPr/>
          <p:nvPr/>
        </p:nvSpPr>
        <p:spPr bwMode="auto">
          <a:xfrm>
            <a:off x="3919477" y="3070249"/>
            <a:ext cx="1663636" cy="37040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lvl="0" algn="ctr" defTabSz="839588" fontAlgn="ctr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60000"/>
              <a:defRPr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Kazakhstan Growth Fund</a:t>
            </a:r>
            <a:endParaRPr lang="ru-RU" sz="1100" b="1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(20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09</a:t>
            </a:r>
            <a:r>
              <a:rPr lang="ru-RU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)</a:t>
            </a:r>
          </a:p>
        </p:txBody>
      </p:sp>
      <p:sp>
        <p:nvSpPr>
          <p:cNvPr id="44" name="Rectangle 14"/>
          <p:cNvSpPr/>
          <p:nvPr/>
        </p:nvSpPr>
        <p:spPr bwMode="auto">
          <a:xfrm>
            <a:off x="9124950" y="1859867"/>
            <a:ext cx="1578910" cy="4682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Islamic Infrastructure Fund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(2009)</a:t>
            </a:r>
          </a:p>
        </p:txBody>
      </p:sp>
      <p:sp>
        <p:nvSpPr>
          <p:cNvPr id="45" name="Rectangle 14"/>
          <p:cNvSpPr/>
          <p:nvPr/>
        </p:nvSpPr>
        <p:spPr bwMode="auto">
          <a:xfrm>
            <a:off x="7516905" y="4414533"/>
            <a:ext cx="1502781" cy="5070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marL="0" lvl="1" algn="ctr" defTabSz="995363">
              <a:spcBef>
                <a:spcPct val="20000"/>
              </a:spcBef>
              <a:buClr>
                <a:srgbClr val="595959"/>
              </a:buClr>
              <a:buSzPct val="100000"/>
              <a:defRPr/>
            </a:pPr>
            <a:r>
              <a:rPr lang="en-US" sz="1100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Baiterek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Venture Fund</a:t>
            </a:r>
          </a:p>
          <a:p>
            <a:pPr marL="0" lvl="1" algn="ctr" defTabSz="995363">
              <a:spcBef>
                <a:spcPct val="20000"/>
              </a:spcBef>
              <a:buClr>
                <a:srgbClr val="595959"/>
              </a:buClr>
              <a:buSzPct val="100000"/>
              <a:defRPr/>
            </a:pP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(201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4</a:t>
            </a: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)</a:t>
            </a:r>
          </a:p>
        </p:txBody>
      </p:sp>
      <p:sp>
        <p:nvSpPr>
          <p:cNvPr id="46" name="Rectangle 14"/>
          <p:cNvSpPr/>
          <p:nvPr/>
        </p:nvSpPr>
        <p:spPr bwMode="auto">
          <a:xfrm>
            <a:off x="7416364" y="1842682"/>
            <a:ext cx="1654868" cy="4764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lvl="0" algn="ctr" defTabSz="839588" fontAlgn="ctr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60000"/>
              <a:defRPr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ADM Kazakhstan Capital Restructuring Fund</a:t>
            </a:r>
            <a:endParaRPr lang="ru-RU" sz="1100" b="1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(20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10</a:t>
            </a:r>
            <a:r>
              <a:rPr lang="ru-RU" sz="1100" b="1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)</a:t>
            </a:r>
          </a:p>
        </p:txBody>
      </p:sp>
      <p:sp>
        <p:nvSpPr>
          <p:cNvPr id="47" name="Rectangle 14"/>
          <p:cNvSpPr/>
          <p:nvPr/>
        </p:nvSpPr>
        <p:spPr bwMode="auto">
          <a:xfrm>
            <a:off x="9115376" y="4441735"/>
            <a:ext cx="1588483" cy="4722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marL="0" lvl="1" algn="ctr" defTabSz="995363">
              <a:spcBef>
                <a:spcPct val="20000"/>
              </a:spcBef>
              <a:buClr>
                <a:srgbClr val="595959"/>
              </a:buClr>
              <a:buSzPct val="100000"/>
              <a:defRPr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Kazakhstan Infrastructure Fund</a:t>
            </a: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(201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4</a:t>
            </a: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)</a:t>
            </a:r>
          </a:p>
        </p:txBody>
      </p:sp>
      <p:sp>
        <p:nvSpPr>
          <p:cNvPr id="51" name="Rectangle 14"/>
          <p:cNvSpPr/>
          <p:nvPr/>
        </p:nvSpPr>
        <p:spPr bwMode="auto">
          <a:xfrm>
            <a:off x="3941486" y="5862138"/>
            <a:ext cx="1455079" cy="68863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marL="0" lvl="1" algn="ctr" defTabSz="995363">
              <a:spcBef>
                <a:spcPct val="20000"/>
              </a:spcBef>
              <a:buClr>
                <a:srgbClr val="595959"/>
              </a:buClr>
              <a:buSzPct val="100000"/>
              <a:defRPr/>
            </a:pPr>
            <a:r>
              <a:rPr lang="en-US" sz="1100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Almex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– </a:t>
            </a:r>
            <a:r>
              <a:rPr lang="en-US" sz="1100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Baiterek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Fund*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0" lvl="1" algn="ctr" defTabSz="995363">
              <a:spcBef>
                <a:spcPct val="20000"/>
              </a:spcBef>
              <a:buClr>
                <a:srgbClr val="595959"/>
              </a:buClr>
              <a:buSzPct val="100000"/>
              <a:defRPr/>
            </a:pP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(2015)</a:t>
            </a:r>
          </a:p>
        </p:txBody>
      </p:sp>
      <p:sp>
        <p:nvSpPr>
          <p:cNvPr id="54" name="Rectangle 14"/>
          <p:cNvSpPr/>
          <p:nvPr/>
        </p:nvSpPr>
        <p:spPr bwMode="auto">
          <a:xfrm>
            <a:off x="8322404" y="5872256"/>
            <a:ext cx="1578301" cy="7231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marL="0" lvl="1" algn="ctr" defTabSz="995363">
              <a:spcBef>
                <a:spcPct val="20000"/>
              </a:spcBef>
              <a:buClr>
                <a:srgbClr val="595959"/>
              </a:buClr>
              <a:buSzPct val="100000"/>
              <a:defRPr/>
            </a:pP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KCM Sustainable Development Fund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920223" y="2380491"/>
            <a:ext cx="1651295" cy="6254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714448" y="2364463"/>
            <a:ext cx="1638194" cy="6476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925136" y="3505680"/>
            <a:ext cx="1657728" cy="8397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9123961" y="2374417"/>
            <a:ext cx="1579899" cy="64284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01917" y="2408360"/>
            <a:ext cx="1725772" cy="6340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Small and medium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businessThe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capitalization of the Fund:$37 million.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631600" y="2376397"/>
            <a:ext cx="1725772" cy="4985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Infrastructure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projectThe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capitalization of the Fund:$650 million.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817683" y="3474440"/>
            <a:ext cx="1862150" cy="6340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Food, light industry, metallurgy, woodworking,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The capitalization of the Fund:$80.8 million.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9013203" y="2371914"/>
            <a:ext cx="1725772" cy="4985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Infrastructure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projectThe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capitalization of the Fund:$226 million.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407910" y="2378516"/>
            <a:ext cx="1651295" cy="63874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389604" y="2406385"/>
            <a:ext cx="1725772" cy="6340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Non-resource sectors of the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economyThe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capitalization of the Fund:$100 million.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105565" y="3564502"/>
            <a:ext cx="1598295" cy="7808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9049871" y="3542901"/>
            <a:ext cx="1679392" cy="9048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Projects of Development Bank of Kazakhstan and DBK-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LeasingThe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capitalization of the Fund:$100 million.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426236" y="3525313"/>
            <a:ext cx="1632969" cy="8200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671168" y="3521190"/>
            <a:ext cx="1651295" cy="8242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704533" y="3540679"/>
            <a:ext cx="1685071" cy="6340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Alternative energy and financial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servicesThe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capitalization of the Fund:$250 million.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835383" y="4962297"/>
            <a:ext cx="1821777" cy="9048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инновацион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-ной активности частного капитала,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нанотехнологий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Капитализация фонда:</a:t>
            </a:r>
          </a:p>
          <a:p>
            <a:pPr algn="ctr">
              <a:lnSpc>
                <a:spcPct val="8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51 млн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3929220" y="4962297"/>
            <a:ext cx="1657728" cy="8397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657159" y="4967392"/>
            <a:ext cx="1819405" cy="8339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540842" y="4987207"/>
            <a:ext cx="1478583" cy="8275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458838" y="4965606"/>
            <a:ext cx="1612884" cy="76944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Priority sectors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SPIIDThe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capitalization of the Fund:12.7 billion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tenge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9161259" y="5013892"/>
            <a:ext cx="1598295" cy="7808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9105565" y="4992291"/>
            <a:ext cx="1679392" cy="9048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Infrastructure and industry in the framework of the 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SIIDThe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capitalization of the Fund:$105 million.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443634" y="5861459"/>
            <a:ext cx="1909008" cy="6887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390683" y="5856991"/>
            <a:ext cx="2085881" cy="6340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Agriculture and food industry, industry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SPIIDThe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capitalization of the Fund:468 million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tenge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446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0"/>
          <p:cNvSpPr txBox="1"/>
          <p:nvPr/>
        </p:nvSpPr>
        <p:spPr>
          <a:xfrm>
            <a:off x="183323" y="183989"/>
            <a:ext cx="8941627" cy="461665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>
            <a:lvl1pPr algn="l" defTabSz="914400">
              <a:defRPr sz="4000" b="0">
                <a:solidFill>
                  <a:srgbClr val="4FB6E8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</a:rPr>
              <a:t>Financial support measures of JSC "holding" </a:t>
            </a:r>
            <a:r>
              <a:rPr lang="en-US" sz="2400" b="1" dirty="0" err="1">
                <a:solidFill>
                  <a:schemeClr val="tx1"/>
                </a:solidFill>
              </a:rPr>
              <a:t>KazAgro</a:t>
            </a:r>
            <a:r>
              <a:rPr lang="en-US" sz="2400" b="1" dirty="0">
                <a:solidFill>
                  <a:schemeClr val="tx1"/>
                </a:solidFill>
              </a:rPr>
              <a:t>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40536" y="1135436"/>
            <a:ext cx="4308664" cy="5019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53082" y="1837062"/>
            <a:ext cx="4193177" cy="30319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2969" y="1854025"/>
            <a:ext cx="4713402" cy="2862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Briefly about the structure of "JSC" NUH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KazAgro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640536" y="1301359"/>
            <a:ext cx="3069926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JSC " NUH "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KazAgro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" was established in order to implement the state policy to stimulate the development of the agro-industrial complex of the Republic of Kazakhstan by the decree of the President of the Republic of Kazakhstan dated December 11, 2006 No. 220.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702755" y="984106"/>
            <a:ext cx="4193177" cy="30319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42642" y="1001069"/>
            <a:ext cx="4713402" cy="2862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Briefly about " JSC " NUH "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KazAgro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657809" y="3016745"/>
            <a:ext cx="4238123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Board of Directors includes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Chairman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of the SD-Deputy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Prime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Minister-Minister of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agriculture</a:t>
            </a:r>
          </a:p>
          <a:p>
            <a:pPr algn="just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Member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of SD-Minister of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</a:p>
          <a:p>
            <a:pPr algn="just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Member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SD-</a:t>
            </a:r>
          </a:p>
          <a:p>
            <a:pPr algn="just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Minister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of national economy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664320" y="4090232"/>
            <a:ext cx="431517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Финансовые показатели, млрд. тенге (2018):</a:t>
            </a: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63763566"/>
              </p:ext>
            </p:extLst>
          </p:nvPr>
        </p:nvGraphicFramePr>
        <p:xfrm>
          <a:off x="6610240" y="4351016"/>
          <a:ext cx="4268419" cy="1646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102" y="1421668"/>
            <a:ext cx="1186830" cy="492100"/>
          </a:xfrm>
          <a:prstGeom prst="rect">
            <a:avLst/>
          </a:prstGeom>
          <a:ln>
            <a:noFill/>
          </a:ln>
        </p:spPr>
      </p:pic>
      <p:sp>
        <p:nvSpPr>
          <p:cNvPr id="2" name="AutoShape 2" descr="ÐÐ°ÑÑÐ¸Ð½ÐºÐ¸ Ð¿Ð¾ Ð·Ð°Ð¿ÑÐ¾ÑÑ Ð°ÐºÐº Ð»Ð¾Ð³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6" descr="http://www.kazagro.kz/fond-theme/images/logo/ru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28" descr="ÐÐ°ÑÑÐ¸Ð½ÐºÐ¸ Ð¿Ð¾ Ð·Ð°Ð¿ÑÐ¾ÑÑ Ð¿ÑÐ¾Ð´ÐºÐ¾ÑÐ¿Ð¾ÑÐ°ÑÐ¸Ñ Ð»Ð¾Ð³Ð¾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AutoShape 7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79700" y="2134557"/>
            <a:ext cx="6424029" cy="4020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0497" y="951833"/>
            <a:ext cx="6551636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JSC " NUH "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KazAgro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" is an integrated development Institute, which includes 4 subsidiaries that use a wide range of tools to support the subjects of agriculture of the Republic of Kazakhstan.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3324" y="6332510"/>
            <a:ext cx="1076587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 the structure on 01.08.2019 year also includes JSC "Holding", LLP "</a:t>
            </a:r>
            <a:r>
              <a:rPr lang="en-US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KazAgroMarketing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", JSC "</a:t>
            </a:r>
            <a:r>
              <a:rPr lang="en-US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Kazagroproduct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" in respect of which measures on liquidation and reorganization through merger with other subsidiaries of JSC "holding "</a:t>
            </a:r>
            <a:r>
              <a:rPr lang="en-US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KazAgro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79700" y="2134558"/>
            <a:ext cx="6424029" cy="33239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structure of JSC "NUH "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KazAgro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" includes the following subsidiaries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*:</a:t>
            </a:r>
          </a:p>
          <a:p>
            <a:pPr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institutions involved in the financing of agro-industrial enterprises: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JSC “Agrarian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credit Corporation", JSC "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KazAgroFinance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", JSC " Fund for financial support of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agriculture»JSC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"food contract Corporation", performing the functions of maintaining the reserve stock of grain in order to ensure food security of the country.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 descr="9d1cb93c-d9b5-48df-ad3b-b28d5d1fa9e9 - Google Chrom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" t="57778" r="80587" b="21905"/>
          <a:stretch/>
        </p:blipFill>
        <p:spPr>
          <a:xfrm>
            <a:off x="4381914" y="3471350"/>
            <a:ext cx="1103653" cy="1016313"/>
          </a:xfrm>
          <a:prstGeom prst="rect">
            <a:avLst/>
          </a:prstGeom>
          <a:ln>
            <a:noFill/>
          </a:ln>
        </p:spPr>
      </p:pic>
      <p:pic>
        <p:nvPicPr>
          <p:cNvPr id="37" name="Рисунок 36" descr="9d1cb93c-d9b5-48df-ad3b-b28d5d1fa9e9 - Google Chrome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9" t="58412" r="11116" b="31112"/>
          <a:stretch/>
        </p:blipFill>
        <p:spPr>
          <a:xfrm>
            <a:off x="410359" y="3661958"/>
            <a:ext cx="1876426" cy="635099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 descr="9d1cb93c-d9b5-48df-ad3b-b28d5d1fa9e9 - Google Chrom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9" t="58572" r="64478" b="23651"/>
          <a:stretch/>
        </p:blipFill>
        <p:spPr>
          <a:xfrm>
            <a:off x="2615806" y="3557990"/>
            <a:ext cx="1016157" cy="843034"/>
          </a:xfrm>
          <a:prstGeom prst="rect">
            <a:avLst/>
          </a:prstGeom>
          <a:ln>
            <a:noFill/>
          </a:ln>
        </p:spPr>
      </p:pic>
      <p:pic>
        <p:nvPicPr>
          <p:cNvPr id="39" name="Рисунок 38" descr="9d1cb93c-d9b5-48df-ad3b-b28d5d1fa9e9 - Google Chrome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2" t="58730" r="52843" b="23968"/>
          <a:stretch/>
        </p:blipFill>
        <p:spPr>
          <a:xfrm>
            <a:off x="2481325" y="5127476"/>
            <a:ext cx="1057317" cy="100215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524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13375</TotalTime>
  <Words>1989</Words>
  <Application>Microsoft Office PowerPoint</Application>
  <PresentationFormat>Произвольный</PresentationFormat>
  <Paragraphs>218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Veronika Yun</dc:creator>
  <cp:lastModifiedBy>pedcolleg</cp:lastModifiedBy>
  <cp:revision>230</cp:revision>
  <cp:lastPrinted>2019-07-16T08:49:55Z</cp:lastPrinted>
  <dcterms:created xsi:type="dcterms:W3CDTF">2018-10-23T04:36:15Z</dcterms:created>
  <dcterms:modified xsi:type="dcterms:W3CDTF">2019-09-11T05:46:20Z</dcterms:modified>
</cp:coreProperties>
</file>